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52"/>
    <p:restoredTop sz="94643"/>
  </p:normalViewPr>
  <p:slideViewPr>
    <p:cSldViewPr snapToGrid="0" snapToObjects="1">
      <p:cViewPr varScale="1">
        <p:scale>
          <a:sx n="186" d="100"/>
          <a:sy n="186" d="100"/>
        </p:scale>
        <p:origin x="13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 name="Google Shape;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803cce7f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803cce7f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803cce7fd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803cce7f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803cce7fd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803cce7f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803cce7fd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803cce7f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803cce7fd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803cce7fd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803cce7fd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803cce7f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803cce7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803cce7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803cce7fd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803cce7fd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803cce7fd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803cce7f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803cce7f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803cce7f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g8e0c7f72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 name="Google Shape;39;g8e0c7f72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803cce7fd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803cce7fd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803cce7fd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803cce7fd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803cce7f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803cce7f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803cce7fd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803cce7fd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803cce7fd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803cce7fd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901d7fb1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901d7fb1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803cce7fd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803cce7fd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803cce7fd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803cce7fd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803cce7f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803cce7f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8e207e6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8e207e6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2803cce7f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2803cce7f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803cce7f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803cce7f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803cce7fd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803cce7fd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803cce7fd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803cce7fd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803cce7fd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803cce7fd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803cce7f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803cce7f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803cce7f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803cce7f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803cce7f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803cce7f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803cce7f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803cce7f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803cce7f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803cce7f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803cce7f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803cce7f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a:endParaRPr/>
          </a:p>
        </p:txBody>
      </p:sp>
      <p:sp>
        <p:nvSpPr>
          <p:cNvPr id="11" name="Google Shape;11;p2"/>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2" name="Google Shape;12;p2"/>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 name="Google Shape;15;p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6" name="Google Shape;16;p3"/>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9" name="Google Shape;19;p4"/>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 name="Google Shape;20;p4"/>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1" name="Google Shape;21;p4"/>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 name="Google Shape;24;p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
        <p:cNvGrpSpPr/>
        <p:nvPr/>
      </p:nvGrpSpPr>
      <p:grpSpPr>
        <a:xfrm>
          <a:off x="0" y="0"/>
          <a:ext cx="0" cy="0"/>
          <a:chOff x="0" y="0"/>
          <a:chExt cx="0" cy="0"/>
        </a:xfrm>
      </p:grpSpPr>
      <p:sp>
        <p:nvSpPr>
          <p:cNvPr id="26" name="Google Shape;26;p6"/>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lstStyle>
            <a:lvl1pPr marL="457200" lvl="0" indent="-228600" algn="ctr">
              <a:spcBef>
                <a:spcPts val="0"/>
              </a:spcBef>
              <a:spcAft>
                <a:spcPts val="0"/>
              </a:spcAft>
              <a:buClr>
                <a:schemeClr val="dk1"/>
              </a:buClr>
              <a:buSzPts val="1800"/>
              <a:buNone/>
              <a:defRPr sz="1800">
                <a:solidFill>
                  <a:schemeClr val="dk1"/>
                </a:solidFill>
              </a:defRPr>
            </a:lvl1pPr>
          </a:lstStyle>
          <a:p>
            <a:endParaRPr/>
          </a:p>
        </p:txBody>
      </p:sp>
      <p:sp>
        <p:nvSpPr>
          <p:cNvPr id="27" name="Google Shape;27;p6"/>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7"/>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ight-gradient">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3600"/>
              <a:buNone/>
              <a:defRPr sz="3600" b="1">
                <a:solidFill>
                  <a:schemeClr val="dk1"/>
                </a:solidFill>
              </a:defRPr>
            </a:lvl1pPr>
            <a:lvl2pPr lvl="1">
              <a:spcBef>
                <a:spcPts val="0"/>
              </a:spcBef>
              <a:spcAft>
                <a:spcPts val="0"/>
              </a:spcAft>
              <a:buClr>
                <a:schemeClr val="dk1"/>
              </a:buClr>
              <a:buSzPts val="3600"/>
              <a:buNone/>
              <a:defRPr sz="3600" b="1">
                <a:solidFill>
                  <a:schemeClr val="dk1"/>
                </a:solidFill>
              </a:defRPr>
            </a:lvl2pPr>
            <a:lvl3pPr lvl="2">
              <a:spcBef>
                <a:spcPts val="0"/>
              </a:spcBef>
              <a:spcAft>
                <a:spcPts val="0"/>
              </a:spcAft>
              <a:buClr>
                <a:schemeClr val="dk1"/>
              </a:buClr>
              <a:buSzPts val="3600"/>
              <a:buNone/>
              <a:defRPr sz="3600" b="1">
                <a:solidFill>
                  <a:schemeClr val="dk1"/>
                </a:solidFill>
              </a:defRPr>
            </a:lvl3pPr>
            <a:lvl4pPr lvl="3">
              <a:spcBef>
                <a:spcPts val="0"/>
              </a:spcBef>
              <a:spcAft>
                <a:spcPts val="0"/>
              </a:spcAft>
              <a:buClr>
                <a:schemeClr val="dk1"/>
              </a:buClr>
              <a:buSzPts val="3600"/>
              <a:buNone/>
              <a:defRPr sz="3600" b="1">
                <a:solidFill>
                  <a:schemeClr val="dk1"/>
                </a:solidFill>
              </a:defRPr>
            </a:lvl4pPr>
            <a:lvl5pPr lvl="4">
              <a:spcBef>
                <a:spcPts val="0"/>
              </a:spcBef>
              <a:spcAft>
                <a:spcPts val="0"/>
              </a:spcAft>
              <a:buClr>
                <a:schemeClr val="dk1"/>
              </a:buClr>
              <a:buSzPts val="3600"/>
              <a:buNone/>
              <a:defRPr sz="3600" b="1">
                <a:solidFill>
                  <a:schemeClr val="dk1"/>
                </a:solidFill>
              </a:defRPr>
            </a:lvl5pPr>
            <a:lvl6pPr lvl="5">
              <a:spcBef>
                <a:spcPts val="0"/>
              </a:spcBef>
              <a:spcAft>
                <a:spcPts val="0"/>
              </a:spcAft>
              <a:buClr>
                <a:schemeClr val="dk1"/>
              </a:buClr>
              <a:buSzPts val="3600"/>
              <a:buNone/>
              <a:defRPr sz="3600" b="1">
                <a:solidFill>
                  <a:schemeClr val="dk1"/>
                </a:solidFill>
              </a:defRPr>
            </a:lvl6pPr>
            <a:lvl7pPr lvl="6">
              <a:spcBef>
                <a:spcPts val="0"/>
              </a:spcBef>
              <a:spcAft>
                <a:spcPts val="0"/>
              </a:spcAft>
              <a:buClr>
                <a:schemeClr val="dk1"/>
              </a:buClr>
              <a:buSzPts val="3600"/>
              <a:buNone/>
              <a:defRPr sz="3600" b="1">
                <a:solidFill>
                  <a:schemeClr val="dk1"/>
                </a:solidFill>
              </a:defRPr>
            </a:lvl7pPr>
            <a:lvl8pPr lvl="7">
              <a:spcBef>
                <a:spcPts val="0"/>
              </a:spcBef>
              <a:spcAft>
                <a:spcPts val="0"/>
              </a:spcAft>
              <a:buClr>
                <a:schemeClr val="dk1"/>
              </a:buClr>
              <a:buSzPts val="3600"/>
              <a:buNone/>
              <a:defRPr sz="3600" b="1">
                <a:solidFill>
                  <a:schemeClr val="dk1"/>
                </a:solidFill>
              </a:defRPr>
            </a:lvl8pPr>
            <a:lvl9pPr lvl="8">
              <a:spcBef>
                <a:spcPts val="0"/>
              </a:spcBef>
              <a:spcAft>
                <a:spcPts val="0"/>
              </a:spcAft>
              <a:buClr>
                <a:schemeClr val="dk1"/>
              </a:buClr>
              <a:buSzPts val="3600"/>
              <a:buNone/>
              <a:defRPr sz="3600" b="1">
                <a:solidFill>
                  <a:schemeClr val="dk1"/>
                </a:solidFill>
              </a:defRPr>
            </a:lvl9pPr>
          </a:lstStyle>
          <a:p>
            <a:endParaRPr/>
          </a:p>
        </p:txBody>
      </p:sp>
      <p:sp>
        <p:nvSpPr>
          <p:cNvPr id="7" name="Google Shape;7;p1"/>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SzPts val="3000"/>
              <a:buChar char="●"/>
              <a:defRPr sz="30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8" name="Google Shape;8;p1"/>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8"/>
          <p:cNvSpPr txBox="1">
            <a:spLocks noGrp="1"/>
          </p:cNvSpPr>
          <p:nvPr>
            <p:ph type="ctrTitle"/>
          </p:nvPr>
        </p:nvSpPr>
        <p:spPr>
          <a:xfrm>
            <a:off x="685800" y="265900"/>
            <a:ext cx="7772400" cy="247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Computer Vision </a:t>
            </a:r>
            <a:endParaRPr sz="3600" dirty="0"/>
          </a:p>
          <a:p>
            <a:pPr marL="0" lvl="0" indent="0" algn="ctr" rtl="0">
              <a:spcBef>
                <a:spcPts val="0"/>
              </a:spcBef>
              <a:spcAft>
                <a:spcPts val="0"/>
              </a:spcAft>
              <a:buClr>
                <a:schemeClr val="dk1"/>
              </a:buClr>
              <a:buSzPts val="1100"/>
              <a:buFont typeface="Arial"/>
              <a:buNone/>
            </a:pPr>
            <a:r>
              <a:rPr lang="en" sz="3600" dirty="0"/>
              <a:t>Fall 2018</a:t>
            </a:r>
            <a:endParaRPr sz="3600" dirty="0"/>
          </a:p>
          <a:p>
            <a:pPr marL="0" lvl="0" indent="0" algn="ctr" rtl="0">
              <a:spcBef>
                <a:spcPts val="0"/>
              </a:spcBef>
              <a:spcAft>
                <a:spcPts val="0"/>
              </a:spcAft>
              <a:buNone/>
            </a:pPr>
            <a:r>
              <a:rPr lang="en" sz="3600" dirty="0"/>
              <a:t>Problem Set #5</a:t>
            </a:r>
            <a:endParaRPr sz="3600" dirty="0"/>
          </a:p>
        </p:txBody>
      </p:sp>
      <p:sp>
        <p:nvSpPr>
          <p:cNvPr id="35" name="Google Shape;35;p8"/>
          <p:cNvSpPr txBox="1">
            <a:spLocks noGrp="1"/>
          </p:cNvSpPr>
          <p:nvPr>
            <p:ph type="subTitle" idx="1"/>
          </p:nvPr>
        </p:nvSpPr>
        <p:spPr>
          <a:xfrm>
            <a:off x="685800" y="3042499"/>
            <a:ext cx="7772400" cy="112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Junle  Lu</a:t>
            </a:r>
            <a:endParaRPr sz="1800" dirty="0"/>
          </a:p>
          <a:p>
            <a:pPr marL="0" lvl="0" indent="0" algn="ctr" rtl="0">
              <a:spcBef>
                <a:spcPts val="0"/>
              </a:spcBef>
              <a:spcAft>
                <a:spcPts val="0"/>
              </a:spcAft>
              <a:buNone/>
            </a:pPr>
            <a:r>
              <a:rPr lang="en-US" sz="1800" dirty="0"/>
              <a:t>j</a:t>
            </a:r>
            <a:r>
              <a:rPr lang="en" sz="1800" dirty="0" err="1"/>
              <a:t>unle.lu@gatech.edu</a:t>
            </a:r>
            <a:endParaRPr sz="1800" dirty="0"/>
          </a:p>
          <a:p>
            <a:pPr marL="0" lvl="0" indent="0" algn="ctr" rtl="0">
              <a:spcBef>
                <a:spcPts val="0"/>
              </a:spcBef>
              <a:spcAft>
                <a:spcPts val="0"/>
              </a:spcAft>
              <a:buNone/>
            </a:pPr>
            <a:endParaRPr dirty="0"/>
          </a:p>
        </p:txBody>
      </p:sp>
      <p:sp>
        <p:nvSpPr>
          <p:cNvPr id="36" name="Google Shape;36;p8"/>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2a: PF Tracking a circle</a:t>
            </a:r>
            <a:endParaRPr/>
          </a:p>
        </p:txBody>
      </p:sp>
      <p:sp>
        <p:nvSpPr>
          <p:cNvPr id="106" name="Google Shape;106;p17"/>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07" name="Google Shape;107;p17"/>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ps5-2-a-1.png</a:t>
            </a:r>
            <a:endParaRPr b="1">
              <a:latin typeface="Calibri"/>
              <a:ea typeface="Calibri"/>
              <a:cs typeface="Calibri"/>
              <a:sym typeface="Calibri"/>
            </a:endParaRPr>
          </a:p>
        </p:txBody>
      </p:sp>
      <p:pic>
        <p:nvPicPr>
          <p:cNvPr id="5" name="Picture 4">
            <a:extLst>
              <a:ext uri="{FF2B5EF4-FFF2-40B4-BE49-F238E27FC236}">
                <a16:creationId xmlns:a16="http://schemas.microsoft.com/office/drawing/2014/main" id="{141179FE-20B1-E54A-8BEE-FC7537F19C86}"/>
              </a:ext>
            </a:extLst>
          </p:cNvPr>
          <p:cNvPicPr>
            <a:picLocks noChangeAspect="1"/>
          </p:cNvPicPr>
          <p:nvPr/>
        </p:nvPicPr>
        <p:blipFill>
          <a:blip r:embed="rId3"/>
          <a:stretch>
            <a:fillRect/>
          </a:stretch>
        </p:blipFill>
        <p:spPr>
          <a:xfrm>
            <a:off x="2614149" y="1153974"/>
            <a:ext cx="3022269" cy="302226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2a: PF Tracking a circle (cont.)</a:t>
            </a:r>
            <a:endParaRPr/>
          </a:p>
        </p:txBody>
      </p:sp>
      <p:sp>
        <p:nvSpPr>
          <p:cNvPr id="114" name="Google Shape;114;p18"/>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15" name="Google Shape;115;p18"/>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ps5-2-a-2.png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C237B8D1-79EF-904A-8098-BC196E7D99A4}"/>
              </a:ext>
            </a:extLst>
          </p:cNvPr>
          <p:cNvPicPr>
            <a:picLocks noChangeAspect="1"/>
          </p:cNvPicPr>
          <p:nvPr/>
        </p:nvPicPr>
        <p:blipFill>
          <a:blip r:embed="rId3"/>
          <a:stretch>
            <a:fillRect/>
          </a:stretch>
        </p:blipFill>
        <p:spPr>
          <a:xfrm>
            <a:off x="2614150" y="1153975"/>
            <a:ext cx="3229438" cy="322943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2a: PF Tracking a circle (cont.)</a:t>
            </a:r>
            <a:endParaRPr/>
          </a:p>
        </p:txBody>
      </p:sp>
      <p:sp>
        <p:nvSpPr>
          <p:cNvPr id="122" name="Google Shape;122;p19"/>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23" name="Google Shape;123;p19"/>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ps5-2-a-3.png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11B1565A-4D0B-EF49-82D9-EC5617626769}"/>
              </a:ext>
            </a:extLst>
          </p:cNvPr>
          <p:cNvPicPr>
            <a:picLocks noChangeAspect="1"/>
          </p:cNvPicPr>
          <p:nvPr/>
        </p:nvPicPr>
        <p:blipFill>
          <a:blip r:embed="rId3"/>
          <a:stretch>
            <a:fillRect/>
          </a:stretch>
        </p:blipFill>
        <p:spPr>
          <a:xfrm>
            <a:off x="2614150" y="1153975"/>
            <a:ext cx="3150856" cy="315085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2a: PF Tracking a circle (cont.)</a:t>
            </a:r>
            <a:endParaRPr/>
          </a:p>
        </p:txBody>
      </p:sp>
      <p:sp>
        <p:nvSpPr>
          <p:cNvPr id="130" name="Google Shape;130;p20"/>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31" name="Google Shape;131;p20"/>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ps5-2-a-4.png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15A3F0C8-43D4-9D43-A849-77BE6F8F7071}"/>
              </a:ext>
            </a:extLst>
          </p:cNvPr>
          <p:cNvPicPr>
            <a:picLocks noChangeAspect="1"/>
          </p:cNvPicPr>
          <p:nvPr/>
        </p:nvPicPr>
        <p:blipFill>
          <a:blip r:embed="rId3"/>
          <a:stretch>
            <a:fillRect/>
          </a:stretch>
        </p:blipFill>
        <p:spPr>
          <a:xfrm>
            <a:off x="2614150" y="1153975"/>
            <a:ext cx="3150856" cy="315085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2b: PF Tracking noisy video</a:t>
            </a:r>
            <a:endParaRPr/>
          </a:p>
        </p:txBody>
      </p:sp>
      <p:sp>
        <p:nvSpPr>
          <p:cNvPr id="138" name="Google Shape;138;p21"/>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39" name="Google Shape;139;p21"/>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ps5-2-b-1.png</a:t>
            </a:r>
            <a:endParaRPr b="1">
              <a:latin typeface="Calibri"/>
              <a:ea typeface="Calibri"/>
              <a:cs typeface="Calibri"/>
              <a:sym typeface="Calibri"/>
            </a:endParaRPr>
          </a:p>
        </p:txBody>
      </p:sp>
      <p:pic>
        <p:nvPicPr>
          <p:cNvPr id="5" name="Picture 4">
            <a:extLst>
              <a:ext uri="{FF2B5EF4-FFF2-40B4-BE49-F238E27FC236}">
                <a16:creationId xmlns:a16="http://schemas.microsoft.com/office/drawing/2014/main" id="{C5E280EE-3532-2448-9CD5-6DE794EA6200}"/>
              </a:ext>
            </a:extLst>
          </p:cNvPr>
          <p:cNvPicPr>
            <a:picLocks noChangeAspect="1"/>
          </p:cNvPicPr>
          <p:nvPr/>
        </p:nvPicPr>
        <p:blipFill>
          <a:blip r:embed="rId3"/>
          <a:stretch>
            <a:fillRect/>
          </a:stretch>
        </p:blipFill>
        <p:spPr>
          <a:xfrm>
            <a:off x="1036638" y="1014855"/>
            <a:ext cx="5751813" cy="32353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2b: PF Tracking noisy video (cont.)</a:t>
            </a:r>
            <a:endParaRPr/>
          </a:p>
        </p:txBody>
      </p:sp>
      <p:sp>
        <p:nvSpPr>
          <p:cNvPr id="146" name="Google Shape;146;p22"/>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47" name="Google Shape;147;p22"/>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ps5-2-b-2.png</a:t>
            </a:r>
            <a:endParaRPr b="1">
              <a:latin typeface="Calibri"/>
              <a:ea typeface="Calibri"/>
              <a:cs typeface="Calibri"/>
              <a:sym typeface="Calibri"/>
            </a:endParaRPr>
          </a:p>
        </p:txBody>
      </p:sp>
      <p:pic>
        <p:nvPicPr>
          <p:cNvPr id="5" name="Picture 4">
            <a:extLst>
              <a:ext uri="{FF2B5EF4-FFF2-40B4-BE49-F238E27FC236}">
                <a16:creationId xmlns:a16="http://schemas.microsoft.com/office/drawing/2014/main" id="{FE6C83A0-82C8-354D-B0D3-17DAE5A1BA0A}"/>
              </a:ext>
            </a:extLst>
          </p:cNvPr>
          <p:cNvPicPr>
            <a:picLocks noChangeAspect="1"/>
          </p:cNvPicPr>
          <p:nvPr/>
        </p:nvPicPr>
        <p:blipFill>
          <a:blip r:embed="rId3"/>
          <a:stretch>
            <a:fillRect/>
          </a:stretch>
        </p:blipFill>
        <p:spPr>
          <a:xfrm>
            <a:off x="1283700" y="1063378"/>
            <a:ext cx="5553062" cy="312359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2b: PF Tracking noisy video (cont.)</a:t>
            </a:r>
            <a:endParaRPr/>
          </a:p>
        </p:txBody>
      </p:sp>
      <p:sp>
        <p:nvSpPr>
          <p:cNvPr id="154" name="Google Shape;154;p23"/>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55" name="Google Shape;155;p23"/>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ps5-2-b-3.png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DEFC3D30-0FE0-9243-805E-79B8892FD2B1}"/>
              </a:ext>
            </a:extLst>
          </p:cNvPr>
          <p:cNvPicPr>
            <a:picLocks noChangeAspect="1"/>
          </p:cNvPicPr>
          <p:nvPr/>
        </p:nvPicPr>
        <p:blipFill>
          <a:blip r:embed="rId3"/>
          <a:stretch>
            <a:fillRect/>
          </a:stretch>
        </p:blipFill>
        <p:spPr>
          <a:xfrm>
            <a:off x="1283700" y="1070069"/>
            <a:ext cx="5628482" cy="316602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2b: PF Tracking noisy video (cont.)</a:t>
            </a:r>
            <a:endParaRPr/>
          </a:p>
        </p:txBody>
      </p:sp>
      <p:sp>
        <p:nvSpPr>
          <p:cNvPr id="162" name="Google Shape;162;p24"/>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63" name="Google Shape;163;p24"/>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ps5-2-b-4.png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638AEF57-BF3F-814B-BCDC-2B58EE77DEE4}"/>
              </a:ext>
            </a:extLst>
          </p:cNvPr>
          <p:cNvPicPr>
            <a:picLocks noChangeAspect="1"/>
          </p:cNvPicPr>
          <p:nvPr/>
        </p:nvPicPr>
        <p:blipFill>
          <a:blip r:embed="rId3"/>
          <a:stretch>
            <a:fillRect/>
          </a:stretch>
        </p:blipFill>
        <p:spPr>
          <a:xfrm>
            <a:off x="1533731" y="1063378"/>
            <a:ext cx="5760038" cy="324002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3a: PF Changes in Appearance</a:t>
            </a:r>
            <a:endParaRPr/>
          </a:p>
        </p:txBody>
      </p:sp>
      <p:sp>
        <p:nvSpPr>
          <p:cNvPr id="170" name="Google Shape;170;p25"/>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71" name="Google Shape;171;p25"/>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ps5-3-a-1.png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F92D05B7-A61B-FF46-A1C3-1206A139FBF4}"/>
              </a:ext>
            </a:extLst>
          </p:cNvPr>
          <p:cNvPicPr>
            <a:picLocks noChangeAspect="1"/>
          </p:cNvPicPr>
          <p:nvPr/>
        </p:nvPicPr>
        <p:blipFill>
          <a:blip r:embed="rId3"/>
          <a:stretch>
            <a:fillRect/>
          </a:stretch>
        </p:blipFill>
        <p:spPr>
          <a:xfrm>
            <a:off x="1079500" y="1061239"/>
            <a:ext cx="5785644" cy="32544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00"/>
              <a:t>3a: PF Changes in Appearance (cont.)</a:t>
            </a:r>
            <a:endParaRPr sz="3400"/>
          </a:p>
        </p:txBody>
      </p:sp>
      <p:sp>
        <p:nvSpPr>
          <p:cNvPr id="178" name="Google Shape;178;p26"/>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79" name="Google Shape;179;p26"/>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ps5-3-a-2.png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B2AE8A56-20B5-CE4A-9273-0F1375B5BF3E}"/>
              </a:ext>
            </a:extLst>
          </p:cNvPr>
          <p:cNvPicPr>
            <a:picLocks noChangeAspect="1"/>
          </p:cNvPicPr>
          <p:nvPr/>
        </p:nvPicPr>
        <p:blipFill>
          <a:blip r:embed="rId3"/>
          <a:stretch>
            <a:fillRect/>
          </a:stretch>
        </p:blipFill>
        <p:spPr>
          <a:xfrm>
            <a:off x="1283700" y="1105650"/>
            <a:ext cx="5702888" cy="32078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1b: KF Tracking a circle</a:t>
            </a:r>
            <a:endParaRPr/>
          </a:p>
        </p:txBody>
      </p:sp>
      <p:sp>
        <p:nvSpPr>
          <p:cNvPr id="42" name="Google Shape;42;p9"/>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43" name="Google Shape;43;p9"/>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ps5-1-b-1.png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ADBDF7F3-2516-E841-9B12-215A483AEA56}"/>
              </a:ext>
            </a:extLst>
          </p:cNvPr>
          <p:cNvPicPr>
            <a:picLocks noChangeAspect="1"/>
          </p:cNvPicPr>
          <p:nvPr/>
        </p:nvPicPr>
        <p:blipFill>
          <a:blip r:embed="rId3"/>
          <a:stretch>
            <a:fillRect/>
          </a:stretch>
        </p:blipFill>
        <p:spPr>
          <a:xfrm>
            <a:off x="2614150" y="1116576"/>
            <a:ext cx="3218614" cy="321861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00"/>
              <a:t>3a: PF Changes in Appearance (cont.)</a:t>
            </a:r>
            <a:endParaRPr sz="3400"/>
          </a:p>
        </p:txBody>
      </p:sp>
      <p:sp>
        <p:nvSpPr>
          <p:cNvPr id="186" name="Google Shape;186;p27"/>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87" name="Google Shape;187;p27"/>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ps5-3-a-3.png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6AEFF0E7-B4DF-1749-BDA2-EECC7107AC37}"/>
              </a:ext>
            </a:extLst>
          </p:cNvPr>
          <p:cNvPicPr>
            <a:picLocks noChangeAspect="1"/>
          </p:cNvPicPr>
          <p:nvPr/>
        </p:nvPicPr>
        <p:blipFill>
          <a:blip r:embed="rId3"/>
          <a:stretch>
            <a:fillRect/>
          </a:stretch>
        </p:blipFill>
        <p:spPr>
          <a:xfrm>
            <a:off x="1283700" y="1104606"/>
            <a:ext cx="5631450" cy="31676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4a: PF Occlusions</a:t>
            </a:r>
            <a:endParaRPr/>
          </a:p>
        </p:txBody>
      </p:sp>
      <p:sp>
        <p:nvSpPr>
          <p:cNvPr id="194" name="Google Shape;194;p28"/>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95" name="Google Shape;195;p28"/>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ps5-4-a-1.png</a:t>
            </a:r>
            <a:endParaRPr b="1">
              <a:latin typeface="Calibri"/>
              <a:ea typeface="Calibri"/>
              <a:cs typeface="Calibri"/>
              <a:sym typeface="Calibri"/>
            </a:endParaRPr>
          </a:p>
        </p:txBody>
      </p:sp>
      <p:pic>
        <p:nvPicPr>
          <p:cNvPr id="5" name="Picture 4">
            <a:extLst>
              <a:ext uri="{FF2B5EF4-FFF2-40B4-BE49-F238E27FC236}">
                <a16:creationId xmlns:a16="http://schemas.microsoft.com/office/drawing/2014/main" id="{1515C862-EE93-CE44-BB3C-8B0EDDA26F84}"/>
              </a:ext>
            </a:extLst>
          </p:cNvPr>
          <p:cNvPicPr>
            <a:picLocks noChangeAspect="1"/>
          </p:cNvPicPr>
          <p:nvPr/>
        </p:nvPicPr>
        <p:blipFill>
          <a:blip r:embed="rId3"/>
          <a:stretch>
            <a:fillRect/>
          </a:stretch>
        </p:blipFill>
        <p:spPr>
          <a:xfrm>
            <a:off x="1762126" y="1063378"/>
            <a:ext cx="4138612" cy="310395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4a: PF Occlusions (cont.)</a:t>
            </a:r>
            <a:endParaRPr/>
          </a:p>
        </p:txBody>
      </p:sp>
      <p:sp>
        <p:nvSpPr>
          <p:cNvPr id="202" name="Google Shape;202;p29"/>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03" name="Google Shape;203;p29"/>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ps5-4-a-2.png</a:t>
            </a:r>
            <a:endParaRPr b="1">
              <a:latin typeface="Calibri"/>
              <a:ea typeface="Calibri"/>
              <a:cs typeface="Calibri"/>
              <a:sym typeface="Calibri"/>
            </a:endParaRPr>
          </a:p>
        </p:txBody>
      </p:sp>
      <p:pic>
        <p:nvPicPr>
          <p:cNvPr id="5" name="Picture 4">
            <a:extLst>
              <a:ext uri="{FF2B5EF4-FFF2-40B4-BE49-F238E27FC236}">
                <a16:creationId xmlns:a16="http://schemas.microsoft.com/office/drawing/2014/main" id="{88A9A137-0C22-6E4D-9D86-DDA4790B0E9E}"/>
              </a:ext>
            </a:extLst>
          </p:cNvPr>
          <p:cNvPicPr>
            <a:picLocks noChangeAspect="1"/>
          </p:cNvPicPr>
          <p:nvPr/>
        </p:nvPicPr>
        <p:blipFill>
          <a:blip r:embed="rId3"/>
          <a:stretch>
            <a:fillRect/>
          </a:stretch>
        </p:blipFill>
        <p:spPr>
          <a:xfrm>
            <a:off x="2012155" y="1063377"/>
            <a:ext cx="4260057" cy="319504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4a: PF Occlusions (cont.)</a:t>
            </a:r>
            <a:endParaRPr/>
          </a:p>
        </p:txBody>
      </p:sp>
      <p:sp>
        <p:nvSpPr>
          <p:cNvPr id="210" name="Google Shape;210;p30"/>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11" name="Google Shape;211;p30"/>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ps5-4-a-3.png</a:t>
            </a:r>
            <a:endParaRPr b="1">
              <a:latin typeface="Calibri"/>
              <a:ea typeface="Calibri"/>
              <a:cs typeface="Calibri"/>
              <a:sym typeface="Calibri"/>
            </a:endParaRPr>
          </a:p>
        </p:txBody>
      </p:sp>
      <p:pic>
        <p:nvPicPr>
          <p:cNvPr id="7" name="Picture 6">
            <a:extLst>
              <a:ext uri="{FF2B5EF4-FFF2-40B4-BE49-F238E27FC236}">
                <a16:creationId xmlns:a16="http://schemas.microsoft.com/office/drawing/2014/main" id="{03830F6F-C938-9946-9ADF-61B106FA1922}"/>
              </a:ext>
            </a:extLst>
          </p:cNvPr>
          <p:cNvPicPr>
            <a:picLocks noChangeAspect="1"/>
          </p:cNvPicPr>
          <p:nvPr/>
        </p:nvPicPr>
        <p:blipFill>
          <a:blip r:embed="rId3"/>
          <a:stretch>
            <a:fillRect/>
          </a:stretch>
        </p:blipFill>
        <p:spPr>
          <a:xfrm>
            <a:off x="1740694" y="1063377"/>
            <a:ext cx="3924300" cy="29432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4a: PF Occlusions (cont.)</a:t>
            </a:r>
            <a:endParaRPr/>
          </a:p>
        </p:txBody>
      </p:sp>
      <p:sp>
        <p:nvSpPr>
          <p:cNvPr id="218" name="Google Shape;218;p31"/>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19" name="Google Shape;219;p31"/>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ps5-4-a-4.png</a:t>
            </a:r>
            <a:endParaRPr b="1">
              <a:latin typeface="Calibri"/>
              <a:ea typeface="Calibri"/>
              <a:cs typeface="Calibri"/>
              <a:sym typeface="Calibri"/>
            </a:endParaRPr>
          </a:p>
        </p:txBody>
      </p:sp>
      <p:pic>
        <p:nvPicPr>
          <p:cNvPr id="5" name="Picture 4">
            <a:extLst>
              <a:ext uri="{FF2B5EF4-FFF2-40B4-BE49-F238E27FC236}">
                <a16:creationId xmlns:a16="http://schemas.microsoft.com/office/drawing/2014/main" id="{4D2A30E4-76F2-B746-9820-49DC1ADCB7BF}"/>
              </a:ext>
            </a:extLst>
          </p:cNvPr>
          <p:cNvPicPr>
            <a:picLocks noChangeAspect="1"/>
          </p:cNvPicPr>
          <p:nvPr/>
        </p:nvPicPr>
        <p:blipFill>
          <a:blip r:embed="rId3"/>
          <a:stretch>
            <a:fillRect/>
          </a:stretch>
        </p:blipFill>
        <p:spPr>
          <a:xfrm>
            <a:off x="2105025" y="1063377"/>
            <a:ext cx="4145756" cy="310931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457200" y="205975"/>
            <a:ext cx="85893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 Text response</a:t>
            </a:r>
            <a:endParaRPr/>
          </a:p>
        </p:txBody>
      </p:sp>
      <p:sp>
        <p:nvSpPr>
          <p:cNvPr id="226" name="Google Shape;226;p32"/>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27" name="Google Shape;227;p32"/>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US" sz="1400" dirty="0">
                <a:solidFill>
                  <a:schemeClr val="dk1"/>
                </a:solidFill>
                <a:latin typeface="Calibri"/>
                <a:ea typeface="Calibri"/>
                <a:cs typeface="Calibri"/>
                <a:sym typeface="Calibri"/>
              </a:rPr>
              <a:t>I added another state ‘scale’ to the particles to scale the template image as needed. The scale state was added with gaussian noise (just as </a:t>
            </a:r>
            <a:r>
              <a:rPr lang="en-US" sz="1400" dirty="0" err="1">
                <a:solidFill>
                  <a:schemeClr val="dk1"/>
                </a:solidFill>
                <a:latin typeface="Calibri"/>
                <a:ea typeface="Calibri"/>
                <a:cs typeface="Calibri"/>
                <a:sym typeface="Calibri"/>
              </a:rPr>
              <a:t>x,y</a:t>
            </a:r>
            <a:r>
              <a:rPr lang="en-US" sz="1400" dirty="0">
                <a:solidFill>
                  <a:schemeClr val="dk1"/>
                </a:solidFill>
                <a:latin typeface="Calibri"/>
                <a:ea typeface="Calibri"/>
                <a:cs typeface="Calibri"/>
                <a:sym typeface="Calibri"/>
              </a:rPr>
              <a:t> states) with sigma value 0.01, which is good </a:t>
            </a:r>
            <a:r>
              <a:rPr lang="en-US" sz="1400" dirty="0">
                <a:solidFill>
                  <a:schemeClr val="dk1"/>
                </a:solidFill>
                <a:latin typeface="Calibri"/>
                <a:cs typeface="Calibri"/>
                <a:sym typeface="Calibri"/>
              </a:rPr>
              <a:t>number for the moving speed of the lady. At every iteration, the size of template is resized (cv2.resize) with the weighted mean of the ‘scale’ state value. But there is a threshold to prevent it from resizing during occlusions. For occlusions, I computed the mean square error between the resized template and the previous template. If the error is over the threshold, then the resized template may not be accurate. The appearance of the template is not accounted here, as there isn’t much change in appearance in this case. Therefore, the filter can be applied on moving object (change in size) and occlusions.  </a:t>
            </a:r>
          </a:p>
          <a:p>
            <a:pPr marL="0" indent="0">
              <a:lnSpc>
                <a:spcPct val="115000"/>
              </a:lnSpc>
              <a:spcBef>
                <a:spcPts val="0"/>
              </a:spcBef>
              <a:buNone/>
            </a:pPr>
            <a:endParaRPr lang="en-US" sz="1400" dirty="0">
              <a:solidFill>
                <a:schemeClr val="dk1"/>
              </a:solidFill>
              <a:latin typeface="Calibri"/>
              <a:cs typeface="Calibri"/>
              <a:sym typeface="Calibri"/>
            </a:endParaRPr>
          </a:p>
          <a:p>
            <a:pPr marL="0" indent="0">
              <a:lnSpc>
                <a:spcPct val="115000"/>
              </a:lnSpc>
              <a:spcBef>
                <a:spcPts val="0"/>
              </a:spcBef>
              <a:buNone/>
            </a:pPr>
            <a:r>
              <a:rPr lang="en-US" sz="1400" dirty="0">
                <a:solidFill>
                  <a:schemeClr val="dk1"/>
                </a:solidFill>
                <a:latin typeface="Calibri"/>
                <a:cs typeface="Calibri"/>
                <a:sym typeface="Calibri"/>
              </a:rPr>
              <a:t>The parameter tuning was required to make it to work. First of all, the motion model sigma and number of particles are kept small. The reason is that, the occlusions have greater effect with more particles that more spared. Then, the mean square error for template model update (threshold) can be tuned to make sure that it is not resize the template when there is occlusions. This parameter tuning was repeated until satisfactory results.</a:t>
            </a:r>
            <a:endParaRPr lang="en-US" sz="1400" dirty="0">
              <a:solidFill>
                <a:schemeClr val="dk1"/>
              </a:solidFill>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5: Tracking multiple targets</a:t>
            </a:r>
            <a:endParaRPr/>
          </a:p>
        </p:txBody>
      </p:sp>
      <p:sp>
        <p:nvSpPr>
          <p:cNvPr id="233" name="Google Shape;233;p33"/>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34" name="Google Shape;234;p33"/>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ps5-5-a-1.png</a:t>
            </a:r>
            <a:endParaRPr b="1">
              <a:latin typeface="Calibri"/>
              <a:ea typeface="Calibri"/>
              <a:cs typeface="Calibri"/>
              <a:sym typeface="Calibri"/>
            </a:endParaRPr>
          </a:p>
        </p:txBody>
      </p:sp>
      <p:pic>
        <p:nvPicPr>
          <p:cNvPr id="6" name="Picture 5">
            <a:extLst>
              <a:ext uri="{FF2B5EF4-FFF2-40B4-BE49-F238E27FC236}">
                <a16:creationId xmlns:a16="http://schemas.microsoft.com/office/drawing/2014/main" id="{71F1E383-D46E-8C4F-BC88-1A36FC631CC4}"/>
              </a:ext>
            </a:extLst>
          </p:cNvPr>
          <p:cNvPicPr>
            <a:picLocks noChangeAspect="1"/>
          </p:cNvPicPr>
          <p:nvPr/>
        </p:nvPicPr>
        <p:blipFill>
          <a:blip r:embed="rId3"/>
          <a:stretch>
            <a:fillRect/>
          </a:stretch>
        </p:blipFill>
        <p:spPr>
          <a:xfrm>
            <a:off x="2540000" y="1047750"/>
            <a:ext cx="4064000" cy="3048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5: Tracking multiple targets (cont.)</a:t>
            </a:r>
            <a:endParaRPr/>
          </a:p>
        </p:txBody>
      </p:sp>
      <p:sp>
        <p:nvSpPr>
          <p:cNvPr id="241" name="Google Shape;241;p34"/>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42" name="Google Shape;242;p34"/>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ps5-5-a-2.png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FFFABEE1-0DA5-4842-BFD7-F292A8132F2D}"/>
              </a:ext>
            </a:extLst>
          </p:cNvPr>
          <p:cNvPicPr>
            <a:picLocks noChangeAspect="1"/>
          </p:cNvPicPr>
          <p:nvPr/>
        </p:nvPicPr>
        <p:blipFill>
          <a:blip r:embed="rId3"/>
          <a:stretch>
            <a:fillRect/>
          </a:stretch>
        </p:blipFill>
        <p:spPr>
          <a:xfrm>
            <a:off x="2540000" y="1047750"/>
            <a:ext cx="4064000" cy="304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5: Tracking multiple targets (cont.)</a:t>
            </a:r>
            <a:endParaRPr/>
          </a:p>
        </p:txBody>
      </p:sp>
      <p:sp>
        <p:nvSpPr>
          <p:cNvPr id="249" name="Google Shape;249;p35"/>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50" name="Google Shape;250;p35"/>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ps5-5-a-3.png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487FC320-D1BE-D240-AD0F-4588F2FB171C}"/>
              </a:ext>
            </a:extLst>
          </p:cNvPr>
          <p:cNvPicPr>
            <a:picLocks noChangeAspect="1"/>
          </p:cNvPicPr>
          <p:nvPr/>
        </p:nvPicPr>
        <p:blipFill>
          <a:blip r:embed="rId3"/>
          <a:stretch>
            <a:fillRect/>
          </a:stretch>
        </p:blipFill>
        <p:spPr>
          <a:xfrm>
            <a:off x="2540000" y="1047750"/>
            <a:ext cx="4064000" cy="304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6"/>
          <p:cNvSpPr txBox="1">
            <a:spLocks noGrp="1"/>
          </p:cNvSpPr>
          <p:nvPr>
            <p:ph type="title"/>
          </p:nvPr>
        </p:nvSpPr>
        <p:spPr>
          <a:xfrm>
            <a:off x="457200" y="205975"/>
            <a:ext cx="85893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5: Text response</a:t>
            </a:r>
            <a:endParaRPr/>
          </a:p>
        </p:txBody>
      </p:sp>
      <p:sp>
        <p:nvSpPr>
          <p:cNvPr id="257" name="Google Shape;257;p36"/>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58" name="Google Shape;258;p36"/>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dirty="0">
                <a:solidFill>
                  <a:schemeClr val="dk1"/>
                </a:solidFill>
                <a:latin typeface="Calibri"/>
                <a:ea typeface="Calibri"/>
                <a:cs typeface="Calibri"/>
                <a:sym typeface="Calibri"/>
              </a:rPr>
              <a:t>I did not complete this task. I think particle filer would be easier to implement than Kalman filter. It could be done with three filters to track the three students respectively. These three are similar features and may be difficult to keep on tracking the target. There is occlusion when the two students crossed each other. One solution could be to include the velocity states and follows, so that the tracker can follow along with the student. The frame can also be preprocessed for each filter to make the targets easier to track.</a:t>
            </a:r>
            <a:endParaRPr sz="1600" dirty="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1b: KF Tracking a circle (cont.)</a:t>
            </a:r>
            <a:endParaRPr/>
          </a:p>
        </p:txBody>
      </p:sp>
      <p:sp>
        <p:nvSpPr>
          <p:cNvPr id="50" name="Google Shape;50;p10"/>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51" name="Google Shape;51;p10"/>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ps5-1-b-2.png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813D997B-FA78-E541-A982-AFDDE3E3740E}"/>
              </a:ext>
            </a:extLst>
          </p:cNvPr>
          <p:cNvPicPr>
            <a:picLocks noChangeAspect="1"/>
          </p:cNvPicPr>
          <p:nvPr/>
        </p:nvPicPr>
        <p:blipFill>
          <a:blip r:embed="rId3"/>
          <a:stretch>
            <a:fillRect/>
          </a:stretch>
        </p:blipFill>
        <p:spPr>
          <a:xfrm>
            <a:off x="2614149" y="1153974"/>
            <a:ext cx="3149341" cy="314934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6: Challenge Problem</a:t>
            </a:r>
            <a:endParaRPr/>
          </a:p>
        </p:txBody>
      </p:sp>
      <p:sp>
        <p:nvSpPr>
          <p:cNvPr id="264" name="Google Shape;264;p37"/>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65" name="Google Shape;265;p37"/>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ps5-6-a-1.png</a:t>
            </a:r>
            <a:endParaRPr b="1">
              <a:latin typeface="Calibri"/>
              <a:ea typeface="Calibri"/>
              <a:cs typeface="Calibri"/>
              <a:sym typeface="Calibri"/>
            </a:endParaRPr>
          </a:p>
        </p:txBody>
      </p:sp>
      <p:pic>
        <p:nvPicPr>
          <p:cNvPr id="5" name="Picture 4">
            <a:extLst>
              <a:ext uri="{FF2B5EF4-FFF2-40B4-BE49-F238E27FC236}">
                <a16:creationId xmlns:a16="http://schemas.microsoft.com/office/drawing/2014/main" id="{68997817-A023-104A-B9D0-1E2C1BB37559}"/>
              </a:ext>
            </a:extLst>
          </p:cNvPr>
          <p:cNvPicPr>
            <a:picLocks noChangeAspect="1"/>
          </p:cNvPicPr>
          <p:nvPr/>
        </p:nvPicPr>
        <p:blipFill>
          <a:blip r:embed="rId3"/>
          <a:stretch>
            <a:fillRect/>
          </a:stretch>
        </p:blipFill>
        <p:spPr>
          <a:xfrm>
            <a:off x="2614150" y="1153974"/>
            <a:ext cx="3841652" cy="288123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6: Challenge Problem (cont.)</a:t>
            </a:r>
            <a:endParaRPr/>
          </a:p>
        </p:txBody>
      </p:sp>
      <p:sp>
        <p:nvSpPr>
          <p:cNvPr id="272" name="Google Shape;272;p38"/>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73" name="Google Shape;273;p38"/>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ps5-6-a-2.png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B88B783B-A7A9-024B-AF46-7FE7F9330851}"/>
              </a:ext>
            </a:extLst>
          </p:cNvPr>
          <p:cNvPicPr>
            <a:picLocks noChangeAspect="1"/>
          </p:cNvPicPr>
          <p:nvPr/>
        </p:nvPicPr>
        <p:blipFill>
          <a:blip r:embed="rId3"/>
          <a:stretch>
            <a:fillRect/>
          </a:stretch>
        </p:blipFill>
        <p:spPr>
          <a:xfrm>
            <a:off x="2614149" y="1153974"/>
            <a:ext cx="3539143" cy="265435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6: Challenge Problem (cont.)</a:t>
            </a:r>
            <a:endParaRPr/>
          </a:p>
        </p:txBody>
      </p:sp>
      <p:sp>
        <p:nvSpPr>
          <p:cNvPr id="280" name="Google Shape;280;p39"/>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81" name="Google Shape;281;p39"/>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ps5-6-a-3.png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3CFA2C47-8D0F-5443-A7F1-BAD9AA6072B5}"/>
              </a:ext>
            </a:extLst>
          </p:cNvPr>
          <p:cNvPicPr>
            <a:picLocks noChangeAspect="1"/>
          </p:cNvPicPr>
          <p:nvPr/>
        </p:nvPicPr>
        <p:blipFill>
          <a:blip r:embed="rId3"/>
          <a:stretch>
            <a:fillRect/>
          </a:stretch>
        </p:blipFill>
        <p:spPr>
          <a:xfrm>
            <a:off x="2318464" y="1189928"/>
            <a:ext cx="3401691" cy="255126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57200" y="205975"/>
            <a:ext cx="85893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6: Challenge Problem Text response</a:t>
            </a:r>
            <a:endParaRPr/>
          </a:p>
        </p:txBody>
      </p:sp>
      <p:sp>
        <p:nvSpPr>
          <p:cNvPr id="288" name="Google Shape;288;p40"/>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89" name="Google Shape;289;p40"/>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dirty="0">
                <a:solidFill>
                  <a:schemeClr val="dk1"/>
                </a:solidFill>
                <a:latin typeface="Calibri"/>
                <a:ea typeface="Calibri"/>
                <a:cs typeface="Calibri"/>
                <a:sym typeface="Calibri"/>
              </a:rPr>
              <a:t>I used the </a:t>
            </a:r>
            <a:r>
              <a:rPr lang="en-US" sz="1600" dirty="0" err="1">
                <a:solidFill>
                  <a:schemeClr val="dk1"/>
                </a:solidFill>
                <a:latin typeface="Calibri"/>
                <a:ea typeface="Calibri"/>
                <a:cs typeface="Calibri"/>
                <a:sym typeface="Calibri"/>
              </a:rPr>
              <a:t>MDParticleFilter</a:t>
            </a:r>
            <a:r>
              <a:rPr lang="en-US" sz="1600" dirty="0">
                <a:solidFill>
                  <a:schemeClr val="dk1"/>
                </a:solidFill>
                <a:latin typeface="Calibri"/>
                <a:ea typeface="Calibri"/>
                <a:cs typeface="Calibri"/>
                <a:sym typeface="Calibri"/>
              </a:rPr>
              <a:t>. I obtained a section of the man’s upper body for tracking. The challenge was that it is difficult to track after the man was lost in the street. But my filter was able to track the man afterwards. I did some parameter tuning to get it to work. </a:t>
            </a:r>
            <a:endParaRPr sz="1600" dirty="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1b: KF Tracking a circle (cont.)</a:t>
            </a:r>
            <a:endParaRPr/>
          </a:p>
        </p:txBody>
      </p:sp>
      <p:sp>
        <p:nvSpPr>
          <p:cNvPr id="58" name="Google Shape;58;p11"/>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59" name="Google Shape;59;p11"/>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ps5-1-b-3.png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077B788F-9782-514E-BDA8-A0F73E7AF5EB}"/>
              </a:ext>
            </a:extLst>
          </p:cNvPr>
          <p:cNvPicPr>
            <a:picLocks noChangeAspect="1"/>
          </p:cNvPicPr>
          <p:nvPr/>
        </p:nvPicPr>
        <p:blipFill>
          <a:blip r:embed="rId3"/>
          <a:stretch>
            <a:fillRect/>
          </a:stretch>
        </p:blipFill>
        <p:spPr>
          <a:xfrm>
            <a:off x="2614150" y="1153975"/>
            <a:ext cx="3080068" cy="30800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1b: KF Tracking a circle (cont.)</a:t>
            </a:r>
            <a:endParaRPr/>
          </a:p>
        </p:txBody>
      </p:sp>
      <p:sp>
        <p:nvSpPr>
          <p:cNvPr id="66" name="Google Shape;66;p12"/>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67" name="Google Shape;67;p12"/>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ps5-1-b-4.png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2C778F80-7B62-A24B-B9B6-438D6CC5DCF5}"/>
              </a:ext>
            </a:extLst>
          </p:cNvPr>
          <p:cNvPicPr>
            <a:picLocks noChangeAspect="1"/>
          </p:cNvPicPr>
          <p:nvPr/>
        </p:nvPicPr>
        <p:blipFill>
          <a:blip r:embed="rId3"/>
          <a:stretch>
            <a:fillRect/>
          </a:stretch>
        </p:blipFill>
        <p:spPr>
          <a:xfrm>
            <a:off x="2614150" y="1153975"/>
            <a:ext cx="3066214" cy="306621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1c: KF Tracking pedestrians</a:t>
            </a:r>
            <a:endParaRPr/>
          </a:p>
        </p:txBody>
      </p:sp>
      <p:sp>
        <p:nvSpPr>
          <p:cNvPr id="74" name="Google Shape;74;p13"/>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75" name="Google Shape;75;p13"/>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ps5-1-c-1.png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E7881453-AF7C-4743-9231-9A7D53D2B95C}"/>
              </a:ext>
            </a:extLst>
          </p:cNvPr>
          <p:cNvPicPr>
            <a:picLocks noChangeAspect="1"/>
          </p:cNvPicPr>
          <p:nvPr/>
        </p:nvPicPr>
        <p:blipFill>
          <a:blip r:embed="rId3"/>
          <a:stretch>
            <a:fillRect/>
          </a:stretch>
        </p:blipFill>
        <p:spPr>
          <a:xfrm>
            <a:off x="2614150" y="1155161"/>
            <a:ext cx="3915698" cy="29367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1c: KF Tracking pedestrians</a:t>
            </a:r>
            <a:endParaRPr/>
          </a:p>
        </p:txBody>
      </p:sp>
      <p:sp>
        <p:nvSpPr>
          <p:cNvPr id="82" name="Google Shape;82;p14"/>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83" name="Google Shape;83;p14"/>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ps5-1-c-2.png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98EAF96C-5BF1-E64E-B905-342F4A130B13}"/>
              </a:ext>
            </a:extLst>
          </p:cNvPr>
          <p:cNvPicPr>
            <a:picLocks noChangeAspect="1"/>
          </p:cNvPicPr>
          <p:nvPr/>
        </p:nvPicPr>
        <p:blipFill>
          <a:blip r:embed="rId3"/>
          <a:stretch>
            <a:fillRect/>
          </a:stretch>
        </p:blipFill>
        <p:spPr>
          <a:xfrm>
            <a:off x="2614149" y="1153974"/>
            <a:ext cx="3915697" cy="293677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1c: KF Tracking pedestrians</a:t>
            </a:r>
            <a:endParaRPr/>
          </a:p>
        </p:txBody>
      </p:sp>
      <p:sp>
        <p:nvSpPr>
          <p:cNvPr id="90" name="Google Shape;90;p15"/>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91" name="Google Shape;91;p15"/>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ps5-1-c-3.png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1A7D1A18-52C2-5C41-B5D1-0B085F21E62C}"/>
              </a:ext>
            </a:extLst>
          </p:cNvPr>
          <p:cNvPicPr>
            <a:picLocks noChangeAspect="1"/>
          </p:cNvPicPr>
          <p:nvPr/>
        </p:nvPicPr>
        <p:blipFill>
          <a:blip r:embed="rId3"/>
          <a:stretch>
            <a:fillRect/>
          </a:stretch>
        </p:blipFill>
        <p:spPr>
          <a:xfrm>
            <a:off x="2614149" y="1153974"/>
            <a:ext cx="3915697" cy="293677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1c: KF Tracking pedestrians</a:t>
            </a:r>
            <a:endParaRPr/>
          </a:p>
        </p:txBody>
      </p:sp>
      <p:sp>
        <p:nvSpPr>
          <p:cNvPr id="98" name="Google Shape;98;p16"/>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99" name="Google Shape;99;p16"/>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ps5-1-c-4.png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0321F6F8-51BB-3749-9A7E-18482866F172}"/>
              </a:ext>
            </a:extLst>
          </p:cNvPr>
          <p:cNvPicPr>
            <a:picLocks noChangeAspect="1"/>
          </p:cNvPicPr>
          <p:nvPr/>
        </p:nvPicPr>
        <p:blipFill>
          <a:blip r:embed="rId3"/>
          <a:stretch>
            <a:fillRect/>
          </a:stretch>
        </p:blipFill>
        <p:spPr>
          <a:xfrm>
            <a:off x="2614149" y="1153974"/>
            <a:ext cx="3915697" cy="2936773"/>
          </a:xfrm>
          <a:prstGeom prst="rect">
            <a:avLst/>
          </a:prstGeom>
        </p:spPr>
      </p:pic>
    </p:spTree>
  </p:cSld>
  <p:clrMapOvr>
    <a:masterClrMapping/>
  </p:clrMapOvr>
</p:sld>
</file>

<file path=ppt/theme/theme1.xml><?xml version="1.0" encoding="utf-8"?>
<a:theme xmlns:a="http://schemas.openxmlformats.org/drawingml/2006/main"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3049</TotalTime>
  <Words>865</Words>
  <Application>Microsoft Macintosh PowerPoint</Application>
  <PresentationFormat>On-screen Show (16:9)</PresentationFormat>
  <Paragraphs>104</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Light Gradient</vt:lpstr>
      <vt:lpstr>Computer Vision  Fall 2018 Problem Set #5</vt:lpstr>
      <vt:lpstr>1b: KF Tracking a circle</vt:lpstr>
      <vt:lpstr>1b: KF Tracking a circle (cont.)</vt:lpstr>
      <vt:lpstr>1b: KF Tracking a circle (cont.)</vt:lpstr>
      <vt:lpstr>1b: KF Tracking a circle (cont.)</vt:lpstr>
      <vt:lpstr>1c: KF Tracking pedestrians</vt:lpstr>
      <vt:lpstr>1c: KF Tracking pedestrians</vt:lpstr>
      <vt:lpstr>1c: KF Tracking pedestrians</vt:lpstr>
      <vt:lpstr>1c: KF Tracking pedestrians</vt:lpstr>
      <vt:lpstr>2a: PF Tracking a circle</vt:lpstr>
      <vt:lpstr>2a: PF Tracking a circle (cont.)</vt:lpstr>
      <vt:lpstr>2a: PF Tracking a circle (cont.)</vt:lpstr>
      <vt:lpstr>2a: PF Tracking a circle (cont.)</vt:lpstr>
      <vt:lpstr>2b: PF Tracking noisy video</vt:lpstr>
      <vt:lpstr>2b: PF Tracking noisy video (cont.)</vt:lpstr>
      <vt:lpstr>2b: PF Tracking noisy video (cont.)</vt:lpstr>
      <vt:lpstr>2b: PF Tracking noisy video (cont.)</vt:lpstr>
      <vt:lpstr>3a: PF Changes in Appearance</vt:lpstr>
      <vt:lpstr>3a: PF Changes in Appearance (cont.)</vt:lpstr>
      <vt:lpstr>3a: PF Changes in Appearance (cont.)</vt:lpstr>
      <vt:lpstr>4a: PF Occlusions</vt:lpstr>
      <vt:lpstr>4a: PF Occlusions (cont.)</vt:lpstr>
      <vt:lpstr>4a: PF Occlusions (cont.)</vt:lpstr>
      <vt:lpstr>4a: PF Occlusions (cont.)</vt:lpstr>
      <vt:lpstr>4: Text response</vt:lpstr>
      <vt:lpstr>5: Tracking multiple targets</vt:lpstr>
      <vt:lpstr>5: Tracking multiple targets (cont.)</vt:lpstr>
      <vt:lpstr>5: Tracking multiple targets (cont.)</vt:lpstr>
      <vt:lpstr>5: Text response</vt:lpstr>
      <vt:lpstr>6: Challenge Problem</vt:lpstr>
      <vt:lpstr>6: Challenge Problem (cont.)</vt:lpstr>
      <vt:lpstr>6: Challenge Problem (cont.)</vt:lpstr>
      <vt:lpstr>6: Challenge Problem Text response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Fall 2018 Problem Set #5</dc:title>
  <cp:lastModifiedBy>Lu, Junle</cp:lastModifiedBy>
  <cp:revision>11</cp:revision>
  <cp:lastPrinted>2018-10-29T23:47:17Z</cp:lastPrinted>
  <dcterms:modified xsi:type="dcterms:W3CDTF">2018-10-30T01:44:19Z</dcterms:modified>
</cp:coreProperties>
</file>